
<file path=[Content_Types].xml><?xml version="1.0" encoding="utf-8"?>
<Types xmlns="http://schemas.openxmlformats.org/package/2006/content-types">
  <Default ContentType="image/png" Extension="png"/>
  <Default ContentType="application/vnd.openxmlformats-package.relationships+xml" Extension="rels"/>
  <Default ContentType="application/xml" Extension="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core.xml" Type="http://schemas.openxmlformats.org/package/2006/relationships/metadata/core-properties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  <p:sldMasterId id="2147483660" r:id="rId8"/>
  </p:sldMasterIdLst>
  <p:notesMasterIdLst>
    <p:notesMasterId r:id="rId6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</p:sldIdLst>
  <p:sldSz cx="12192000" cy="6858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 mar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 marL="457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 marL="914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 marL="1371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 marL="18288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 marL="22860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 marL="27432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 marL="32004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 marL="365760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<Relationships xmlns="http://schemas.openxmlformats.org/package/2006/relationships"><Relationship Id="rId1" Target="theme/theme1.xml" Type="http://schemas.openxmlformats.org/officeDocument/2006/relationships/theme"/><Relationship Id="rId10" Target="slides/slide2.xml" Type="http://schemas.openxmlformats.org/officeDocument/2006/relationships/slide"/><Relationship Id="rId11" Target="slides/slide3.xml" Type="http://schemas.openxmlformats.org/officeDocument/2006/relationships/slide"/><Relationship Id="rId12" Target="slides/slide4.xml" Type="http://schemas.openxmlformats.org/officeDocument/2006/relationships/slide"/><Relationship Id="rId13" Target="slides/slide5.xml" Type="http://schemas.openxmlformats.org/officeDocument/2006/relationships/slide"/><Relationship Id="rId14" Target="slides/slide6.xml" Type="http://schemas.openxmlformats.org/officeDocument/2006/relationships/slide"/><Relationship Id="rId15" Target="slides/slide7.xml" Type="http://schemas.openxmlformats.org/officeDocument/2006/relationships/slide"/><Relationship Id="rId16" Target="slides/slide8.xml" Type="http://schemas.openxmlformats.org/officeDocument/2006/relationships/slide"/><Relationship Id="rId17" Target="notesSlides/notesSlide1.xml" Type="http://schemas.openxmlformats.org/officeDocument/2006/relationships/notesSlide"/><Relationship Id="rId18" Target="notesSlides/notesSlide2.xml" Type="http://schemas.openxmlformats.org/officeDocument/2006/relationships/notesSlide"/><Relationship Id="rId19" Target="notesSlides/notesSlide3.xml" Type="http://schemas.openxmlformats.org/officeDocument/2006/relationships/notesSlide"/><Relationship Id="rId2" Target="viewProps.xml" Type="http://schemas.openxmlformats.org/officeDocument/2006/relationships/viewProps"/><Relationship Id="rId20" Target="notesSlides/notesSlide4.xml" Type="http://schemas.openxmlformats.org/officeDocument/2006/relationships/notesSlide"/><Relationship Id="rId21" Target="notesSlides/notesSlide5.xml" Type="http://schemas.openxmlformats.org/officeDocument/2006/relationships/notesSlide"/><Relationship Id="rId22" Target="notesSlides/notesSlide6.xml" Type="http://schemas.openxmlformats.org/officeDocument/2006/relationships/notesSlide"/><Relationship Id="rId23" Target="notesSlides/notesSlide7.xml" Type="http://schemas.openxmlformats.org/officeDocument/2006/relationships/notesSlide"/><Relationship Id="rId24" Target="notesSlides/notesSlide8.xml" Type="http://schemas.openxmlformats.org/officeDocument/2006/relationships/notesSlide"/><Relationship Id="rId3" Target="presProps.xml" Type="http://schemas.openxmlformats.org/officeDocument/2006/relationships/presProps"/><Relationship Id="rId4" Target="slideMasters/slideMaster1.xml" Type="http://schemas.openxmlformats.org/officeDocument/2006/relationships/slideMaster"/><Relationship Id="rId6" Target="notesMasters/notesMaster1.xml" Type="http://schemas.openxmlformats.org/officeDocument/2006/relationships/notesMaster"/><Relationship Id="rId7" Target="theme/theme2.xml" Type="http://schemas.openxmlformats.org/officeDocument/2006/relationships/theme"/><Relationship Id="rId8" Target="slideMasters/slideMaster2.xml" Type="http://schemas.openxmlformats.org/officeDocument/2006/relationships/slideMaster"/><Relationship Id="rId9" Target="slides/slide1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_rels/notesSlide2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2.xml" Type="http://schemas.openxmlformats.org/officeDocument/2006/relationships/slide"/></Relationships>
</file>

<file path=ppt/notesSlides/_rels/notesSlide3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3.xml" Type="http://schemas.openxmlformats.org/officeDocument/2006/relationships/slide"/></Relationships>
</file>

<file path=ppt/notesSlides/_rels/notesSlide4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4.xml" Type="http://schemas.openxmlformats.org/officeDocument/2006/relationships/slide"/></Relationships>
</file>

<file path=ppt/notesSlides/_rels/notesSlide5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5.xml" Type="http://schemas.openxmlformats.org/officeDocument/2006/relationships/slide"/></Relationships>
</file>

<file path=ppt/notesSlides/_rels/notesSlide6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6.xml" Type="http://schemas.openxmlformats.org/officeDocument/2006/relationships/slide"/></Relationships>
</file>

<file path=ppt/notesSlides/_rels/notesSlide7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7.xml" Type="http://schemas.openxmlformats.org/officeDocument/2006/relationships/slide"/></Relationships>
</file>

<file path=ppt/notesSlides/_rels/notesSlide8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8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欢迎各位客户和合作伙伴查阅立浩科技倒角刀产品规格手册。本手册详细介绍了我们的高钴钢倒角刀产品系列，包括6种标准角度、完整的尺寸规格、产品结构和应用场景。立浩科技专注于高品质刀具制造，为客户提供专业的沉头孔加工解决方案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立浩科技高钴钢倒角刀采用优质高钴高速钢材料，具有高硬度、高耐磨性、高红硬性等特点。产品覆盖6种标准角度，适用于沉头螺丝孔加工和孔口去毛刺等多种应用场景。我们还提供非标定制服务，满足客户的特殊需求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立浩科技倒角刀提供六种标准角度：60度、82度、90度、100度、110度、120度。其中90度是最常用的国标角度，82度适用于美标沉头螺丝。客户可根据螺丝标准和加工需求选择合适的角度。如有特殊角度需求，我们也提供非标定制服务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立浩科技倒角刀尺寸规格覆盖φ8到φ30，柄径从φ5到φ12。其中φ8配φ5柄，φ10配φ6柄，φ12/14/16配φ8柄，φ20配φ10柄，φ25/30配φ12柄。客户可根据底孔大小和螺丝规格选择合适的刀具直径。去毛刺加工时，刀具直径应至少大于底孔直径的三分之一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本页展示了倒角刀的结构示意图和关键尺寸参数。倒角刀主要由刃部和柄部组成，刃部负责切削加工，柄部用于机床夹持。关键参数包括头部直径D、柄径d、角度α、刃数、材质和硬度。立浩科技倒角刀采用高钴高速钢材料，硬度HRC65-68，符合DIN335德标和国标标准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立浩科技倒角刀广泛应用于沉头螺丝孔加工、孔口去毛刺、锪孔加工等场景。产品适用于不锈钢、碳钢、合金钢、铜、铝、铸铁等多种材料，特别适合加工不锈钢等难加工材料。客户涵盖机械制造、模具加工、电子电器、汽车零部件等多个行业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立浩科技提供完善的非标定制服务，包括特殊角度定制（30-150度任意角度）、特殊规格定制（头部直径、柄径、刃长、总长均可按图纸定制）、特殊材质定制（高钴钢、硬质合金、粉末冶金等）和涂层定制（TiN、TiCN、TiAlN等）。定制流程简单高效：提供图纸或样品、技术方案确认、样品制作、批量生产，3-7个工作日即可出样。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false" i="false" u="none" strike="noStrike"/>
            </a:lvl1pPr>
          </a:lstStyle>
          <a:p>
            <a:pPr algn="l" marL="0" indent="0">
              <a:lnSpc>
                <a:spcPct val="100000"/>
              </a:lnSpc>
            </a:pPr>
            <a:r>
              <a:rPr lang="en-US" b="false" i="false" strike="noStrike" u="none" sz="1400">
                <a:solidFill>
                  <a:srgbClr val="000000"/>
                </a:solidFill>
              </a:rPr>
              <a:t>感谢您查阅立浩科技倒角刀产品规格手册。如有任何产品咨询、询价或定制需求，欢迎随时联系我们。我们的销售热线是15818389531（微信同号），微信号s15338372359，邮箱15818389531@139.com。公司位于广东省东莞市长安镇，工作时间周一至周六8:30-18:00，紧急事务24小时可拨打。期待与您合作共赢！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2.xml.rels><?xml version="1.0" encoding="UTF-8" standalone="yes"?><Relationships xmlns="http://schemas.openxmlformats.org/package/2006/relationships"><Relationship Id="rId1" Target="../slideMasters/slideMaster2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幻灯片" type="title">
  <p:cSld name="TITLE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/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3" name="Shape 31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/>
        </p:txBody>
      </p:sp>
      <p:sp>
        <p:nvSpPr>
          <p:cNvPr id="14" name="Shape 3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5" name="Shape 3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6" name="Shape 3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竖排文字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0" name="Shape 50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1" name="Shape 5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2" name="Shape 5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3" name="Shape 5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竖排标题与文本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6" name="Shape 16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77" name="Shape 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8" name="Shape 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79" name="Shape 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标题和内容" type="obj">
  <p:cSld name="OBJECT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19" name="Shape 5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20" name="Shape 5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1" name="Shape 5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2" name="Shape 5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节标题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5" name="Shape 60"/>
          <p:cNvSpPr txBox="1"/>
          <p:nvPr>
            <p:ph idx="1" type="body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Shape 6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7" name="Shape 6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28" name="Shape 6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两栏内容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1" name="Shape 10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2" name="Shape 11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33" name="Shape 1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4" name="Shape 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5" name="Shape 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较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/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38" name="Shape 36"/>
          <p:cNvSpPr txBox="1"/>
          <p:nvPr>
            <p:ph idx="1" type="body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39" name="Shape 37"/>
          <p:cNvSpPr txBox="1"/>
          <p:nvPr>
            <p:ph idx="2" type="body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0" name="Shape 3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b="1" sz="15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b="1" sz="1200"/>
            </a:lvl9pPr>
          </a:lstStyle>
          <a:p/>
        </p:txBody>
      </p:sp>
      <p:sp>
        <p:nvSpPr>
          <p:cNvPr id="41" name="Shape 39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indent="-3175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indent="-3175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indent="-3175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indent="-3175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indent="-3175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indent="-3175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indent="-3175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indent="-3175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/>
        </p:txBody>
      </p:sp>
      <p:sp>
        <p:nvSpPr>
          <p:cNvPr id="42" name="Shape 4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3" name="Shape 4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4" name="Shape 4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仅标题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7" name="Shape 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8" name="Shape 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49" name="Shape 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空白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2" name="Shape 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3" name="Shape 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内容与标题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6" name="Shape 44"/>
          <p:cNvSpPr txBox="1"/>
          <p:nvPr>
            <p:ph idx="1" type="body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810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6195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indent="-3429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2385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indent="-32385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indent="-32385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indent="-32385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indent="-32385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indent="-32385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/>
        </p:txBody>
      </p:sp>
      <p:sp>
        <p:nvSpPr>
          <p:cNvPr id="57" name="Shape 45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58" name="Shape 4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59" name="Shape 4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0" name="Shape 4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图片与标题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3" name="Shape 25"/>
          <p:cNvSpPr/>
          <p:nvPr>
            <p:ph idx="2" type="pic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indent="-228600" lvl="1" marL="914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indent="-228600" lvl="2" marL="1371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indent="-228600" lvl="3" marL="1828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indent="-228600" lvl="4" marL="22860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indent="-228600" lvl="5" marL="27432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indent="-228600" lvl="6" marL="32004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indent="-228600" lvl="7" marL="3657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indent="-228600" lvl="8" marL="41148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/>
        </p:txBody>
      </p:sp>
      <p:sp>
        <p:nvSpPr>
          <p:cNvPr id="65" name="Shape 2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6" name="Shape 2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/>
        </p:txBody>
      </p:sp>
      <p:sp>
        <p:nvSpPr>
          <p:cNvPr id="67" name="Shape 2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_rels/slideMaster2.xml.rels><?xml version="1.0" encoding="UTF-8" standalone="yes"?><Relationships xmlns="http://schemas.openxmlformats.org/package/2006/relationships"><Relationship Id="rId1" Target="../theme/theme3.xml" Type="http://schemas.openxmlformats.org/officeDocument/2006/relationships/theme"/><Relationship Id="rId2" Target="../slideLayouts/slideLayout12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/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/>
              <a:buNone/>
              <a:defRPr b="0" i="0" sz="3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/>
        </p:txBody>
      </p:sp>
      <p:sp>
        <p:nvSpPr>
          <p:cNvPr id="7" name="Shape 2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61950" lvl="0" marL="457200" marR="0" rtl="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b="0" i="0" sz="21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b="0" i="0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Shape 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" name="Shape 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b="0" i="0" sz="1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" name="Shape 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900" u="none" cap="none" strike="noStrik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zh-C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默认主题">
    <p:bg>
      <p:bgPr>
        <a:solidFill>
          <a:srgbClr val="FFFFFF">
            <a:alpha val="100000"/>
          </a:srgbClr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57483699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png" Type="http://schemas.openxmlformats.org/officeDocument/2006/relationships/image"/><Relationship Id="rId3" Target="../notesSlides/notesSlide1.xml" Type="http://schemas.openxmlformats.org/officeDocument/2006/relationships/notesSlide"/></Relationships>
</file>

<file path=ppt/slides/_rels/slide2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media/image1.png" Type="http://schemas.openxmlformats.org/officeDocument/2006/relationships/image"/><Relationship Id="rId3" Target="../notesSlides/notesSlide2.xml" Type="http://schemas.openxmlformats.org/officeDocument/2006/relationships/notesSlide"/></Relationships>
</file>

<file path=ppt/slides/_rels/slide3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3.xml" Type="http://schemas.openxmlformats.org/officeDocument/2006/relationships/notesSlide"/></Relationships>
</file>

<file path=ppt/slides/_rels/slide4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4.xml" Type="http://schemas.openxmlformats.org/officeDocument/2006/relationships/notesSlide"/></Relationships>
</file>

<file path=ppt/slides/_rels/slide5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5.xml" Type="http://schemas.openxmlformats.org/officeDocument/2006/relationships/notesSlide"/></Relationships>
</file>

<file path=ppt/slides/_rels/slide6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6.xml" Type="http://schemas.openxmlformats.org/officeDocument/2006/relationships/notesSlide"/></Relationships>
</file>

<file path=ppt/slides/_rels/slide7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7.xml" Type="http://schemas.openxmlformats.org/officeDocument/2006/relationships/notesSlide"/></Relationships>
</file>

<file path=ppt/slides/_rels/slide8.xml.rels><?xml version="1.0" encoding="UTF-8" standalone="yes"?><Relationships xmlns="http://schemas.openxmlformats.org/package/2006/relationships"><Relationship Id="rId1" Target="../slideLayouts/slideLayout12.xml" Type="http://schemas.openxmlformats.org/officeDocument/2006/relationships/slideLayout"/><Relationship Id="rId2" Target="../notesSlides/notesSlide8.xml" Type="http://schemas.openxmlformats.org/officeDocument/2006/relationships/notesSlide"/><Relationship Id="rId3" Target="../media/image2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D1326">
                <a:alpha val="100000"/>
              </a:srgbClr>
            </a:gs>
            <a:gs pos="100000">
              <a:srgbClr val="1E293B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1016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1016000" y="1524000"/>
            <a:ext cx="1016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8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LIHAO TECHNOLOGY · 立浩科技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2413000"/>
            <a:ext cx="10160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5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高钴钢倒角刀</a:t>
            </a:r>
            <a:endParaRPr lang="en-US" sz="1100"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3937000"/>
            <a:ext cx="10160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200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产品规格手册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5207000"/>
            <a:ext cx="1524000" cy="381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16000" y="5588000"/>
            <a:ext cx="7620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60° / 82° / 90° / 100° / 110° / 120° 全角度覆盖</a:t>
            </a:r>
            <a:endParaRPr lang="en-US" sz="1100"/>
          </a:p>
          <a:p>
            <a:pPr algn="l" marL="0" indent="0">
              <a:lnSpc>
                <a:spcPct val="125000"/>
              </a:lnSpc>
            </a:pPr>
            <a:r>
              <a:rPr lang="en-US" b="false" i="false" strike="noStrike" u="none" sz="16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沉头孔加工 · 孔口去毛刺 · 非标定制</a:t>
            </a:r>
          </a:p>
        </p:txBody>
      </p:sp>
      <p:pic>
        <p:nvPicPr>
          <p:cNvPr name="Picture 8" id="8"/>
          <p:cNvPicPr>
            <a:picLocks noChangeAspect="true"/>
          </p:cNvPicPr>
          <p:nvPr/>
        </p:nvPicPr>
        <p:blipFill>
          <a:blip r:embed="rId2"/>
          <a:srcRect l="162" r="162" t="0" b="0"/>
          <a:stretch>
            <a:fillRect/>
          </a:stretch>
        </p:blipFill>
        <p:spPr>
          <a:xfrm rot="0" flipH="false" flipV="false">
            <a:off x="7874000" y="2032000"/>
            <a:ext cx="3556000" cy="3556000"/>
          </a:xfrm>
          <a:prstGeom prst="roundRect">
            <a:avLst>
              <a:gd name="adj" fmla="val 4285"/>
            </a:avLst>
          </a:prstGeom>
          <a:noFill/>
          <a:ln w="25400" cmpd="sng" cap="flat">
            <a:noFill/>
            <a:prstDash val="solid"/>
            <a:round/>
          </a:ln>
        </p:spPr>
      </p:pic>
      <p:sp>
        <p:nvSpPr>
          <p:cNvPr name="AutoShape 9" id="9"/>
          <p:cNvSpPr/>
          <p:nvPr/>
        </p:nvSpPr>
        <p:spPr>
          <a:xfrm rot="0" flipH="false" flipV="false">
            <a:off x="1016000" y="6223000"/>
            <a:ext cx="1016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东莞市立浩五金科技有限公司 · 专业刀具制造商</a:t>
            </a:r>
            <a:endParaRPr lang="en-US" sz="1100"/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762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762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0D1326"/>
                </a:solidFill>
                <a:latin typeface="Noto Sans SC"/>
                <a:ea typeface="Noto Sans SC"/>
                <a:cs typeface="Noto Sans SC"/>
                <a:sym typeface="Noto Sans SC"/>
              </a:rPr>
              <a:t>产品概述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079500"/>
            <a:ext cx="762000" cy="381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397000"/>
            <a:ext cx="5334000" cy="1524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false" i="false" strike="noStrike" u="none" sz="15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立浩科技高钴钢倒角刀采用优质高钴高速钢材料制造，专为沉头螺丝孔加工和孔口去毛刺设计。刀具具有高硬度、高耐磨性、高红硬性等特点，适用于不锈钢、碳钢、合金钢、铜铝等多种材料的加工。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3175000"/>
            <a:ext cx="254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16000" y="3365500"/>
            <a:ext cx="203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优质材料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3746500"/>
            <a:ext cx="2032000" cy="698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高钴高速钢（HSS-E），硬度HRC65-68，耐磨性优异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3556000" y="3175000"/>
            <a:ext cx="254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3810000" y="3365500"/>
            <a:ext cx="203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精密制造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3810000" y="3746500"/>
            <a:ext cx="2032000" cy="698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数控磨床精密加工，刃口锋利，倒角光滑无毛刺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762000" y="4826000"/>
            <a:ext cx="254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1016000" y="5016500"/>
            <a:ext cx="203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全角度覆盖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1016000" y="5397500"/>
            <a:ext cx="2032000" cy="698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60°/82°/90°/100°/110°/120°六种标准角度可选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3556000" y="4826000"/>
            <a:ext cx="2540000" cy="1397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3810000" y="5016500"/>
            <a:ext cx="203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非标定制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3810000" y="5397500"/>
            <a:ext cx="2032000" cy="698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接受特殊角度、特殊规格定制，满足个性化需求</a:t>
            </a:r>
            <a:endParaRPr lang="en-US" sz="1100"/>
          </a:p>
        </p:txBody>
      </p:sp>
      <p:pic>
        <p:nvPicPr>
          <p:cNvPr name="Picture 18" id="18"/>
          <p:cNvPicPr>
            <a:picLocks noChangeAspect="true"/>
          </p:cNvPicPr>
          <p:nvPr/>
        </p:nvPicPr>
        <p:blipFill>
          <a:blip r:embed="rId2"/>
          <a:srcRect l="162" r="162" t="0" b="0"/>
          <a:stretch>
            <a:fillRect/>
          </a:stretch>
        </p:blipFill>
        <p:spPr>
          <a:xfrm rot="0" flipH="false" flipV="false">
            <a:off x="6858000" y="1397000"/>
            <a:ext cx="4572000" cy="4572000"/>
          </a:xfrm>
          <a:prstGeom prst="roundRect">
            <a:avLst>
              <a:gd name="adj" fmla="val 3333"/>
            </a:avLst>
          </a:prstGeom>
          <a:noFill/>
          <a:ln w="25400" cmpd="sng" cap="flat">
            <a:noFill/>
            <a:prstDash val="solid"/>
            <a:round/>
          </a:ln>
        </p:spPr>
      </p:pic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762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762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0D1326"/>
                </a:solidFill>
                <a:latin typeface="Noto Sans SC"/>
                <a:ea typeface="Noto Sans SC"/>
                <a:cs typeface="Noto Sans SC"/>
                <a:sym typeface="Noto Sans SC"/>
              </a:rPr>
              <a:t>角度规格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079500"/>
            <a:ext cx="762000" cy="381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27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六种标准角度，覆盖国标、美标、德标等多种沉头螺丝标准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1905000"/>
            <a:ext cx="1651000" cy="2032000"/>
          </a:xfrm>
          <a:prstGeom prst="roundRect">
            <a:avLst>
              <a:gd name="adj" fmla="val 0"/>
            </a:avLst>
          </a:prstGeom>
          <a:gradFill rotWithShape="true">
            <a:gsLst>
              <a:gs pos="0">
                <a:srgbClr val="0D1326">
                  <a:alpha val="100000"/>
                </a:srgbClr>
              </a:gs>
              <a:gs pos="100000">
                <a:srgbClr val="1E293B">
                  <a:alpha val="100000"/>
                </a:srgbClr>
              </a:gs>
            </a:gsLst>
            <a:lin ang="5400000"/>
          </a:gra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2286000"/>
            <a:ext cx="1651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60°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889000" y="3048000"/>
            <a:ext cx="1397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浅沉头孔加工</a:t>
            </a:r>
            <a:endParaRPr lang="en-US" sz="1100"/>
          </a:p>
          <a:p>
            <a:pPr algn="ctr" marL="0" indent="0">
              <a:lnSpc>
                <a:spcPct val="116666"/>
              </a:lnSpc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薄板倒角去毛刺</a:t>
            </a:r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2603500" y="1905000"/>
            <a:ext cx="1651000" cy="2032000"/>
          </a:xfrm>
          <a:prstGeom prst="roundRect">
            <a:avLst>
              <a:gd name="adj" fmla="val 0"/>
            </a:avLst>
          </a:prstGeom>
          <a:gradFill rotWithShape="true">
            <a:gsLst>
              <a:gs pos="0">
                <a:srgbClr val="0D1326">
                  <a:alpha val="100000"/>
                </a:srgbClr>
              </a:gs>
              <a:gs pos="100000">
                <a:srgbClr val="1E293B">
                  <a:alpha val="100000"/>
                </a:srgbClr>
              </a:gs>
            </a:gsLst>
            <a:lin ang="5400000"/>
          </a:gra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2603500" y="2286000"/>
            <a:ext cx="1651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82°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2730500" y="3048000"/>
            <a:ext cx="1397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ANSI美标沉头螺丝</a:t>
            </a:r>
            <a:endParaRPr lang="en-US" sz="1100"/>
          </a:p>
          <a:p>
            <a:pPr algn="ctr" marL="0" indent="0">
              <a:lnSpc>
                <a:spcPct val="116666"/>
              </a:lnSpc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UNC/UNF螺纹标准</a:t>
            </a:r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4445000" y="1905000"/>
            <a:ext cx="1651000" cy="2032000"/>
          </a:xfrm>
          <a:prstGeom prst="roundRect">
            <a:avLst>
              <a:gd name="adj" fmla="val 0"/>
            </a:avLst>
          </a:prstGeom>
          <a:gradFill rotWithShape="true">
            <a:gsLst>
              <a:gs pos="0">
                <a:srgbClr val="C9A66B">
                  <a:alpha val="100000"/>
                </a:srgbClr>
              </a:gs>
              <a:gs pos="100000">
                <a:srgbClr val="B4915A">
                  <a:alpha val="100000"/>
                </a:srgbClr>
              </a:gs>
            </a:gsLst>
            <a:lin ang="5400000"/>
          </a:gra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4445000" y="2286000"/>
            <a:ext cx="1651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90°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4572000" y="3048000"/>
            <a:ext cx="1397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1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国标GB沉头螺丝</a:t>
            </a:r>
            <a:endParaRPr lang="en-US" sz="1100"/>
          </a:p>
          <a:p>
            <a:pPr algn="ctr" marL="0" indent="0">
              <a:lnSpc>
                <a:spcPct val="116666"/>
              </a:lnSpc>
            </a:pPr>
            <a:r>
              <a:rPr lang="en-US" b="false" i="false" strike="noStrike" u="none" sz="11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最常用标准角度</a:t>
            </a:r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6286500" y="1905000"/>
            <a:ext cx="1651000" cy="2032000"/>
          </a:xfrm>
          <a:prstGeom prst="roundRect">
            <a:avLst>
              <a:gd name="adj" fmla="val 0"/>
            </a:avLst>
          </a:prstGeom>
          <a:gradFill rotWithShape="true">
            <a:gsLst>
              <a:gs pos="0">
                <a:srgbClr val="0D1326">
                  <a:alpha val="100000"/>
                </a:srgbClr>
              </a:gs>
              <a:gs pos="100000">
                <a:srgbClr val="1E293B">
                  <a:alpha val="100000"/>
                </a:srgbClr>
              </a:gs>
            </a:gsLst>
            <a:lin ang="5400000"/>
          </a:gra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6286500" y="2286000"/>
            <a:ext cx="1651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100°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6413500" y="3048000"/>
            <a:ext cx="1397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特殊沉头标准</a:t>
            </a:r>
            <a:endParaRPr lang="en-US" sz="1100"/>
          </a:p>
          <a:p>
            <a:pPr algn="ctr" marL="0" indent="0">
              <a:lnSpc>
                <a:spcPct val="116666"/>
              </a:lnSpc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航空航天应用</a:t>
            </a:r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8128000" y="1905000"/>
            <a:ext cx="1651000" cy="2032000"/>
          </a:xfrm>
          <a:prstGeom prst="roundRect">
            <a:avLst>
              <a:gd name="adj" fmla="val 0"/>
            </a:avLst>
          </a:prstGeom>
          <a:gradFill rotWithShape="true">
            <a:gsLst>
              <a:gs pos="0">
                <a:srgbClr val="0D1326">
                  <a:alpha val="100000"/>
                </a:srgbClr>
              </a:gs>
              <a:gs pos="100000">
                <a:srgbClr val="1E293B">
                  <a:alpha val="100000"/>
                </a:srgbClr>
              </a:gs>
            </a:gsLst>
            <a:lin ang="5400000"/>
          </a:gra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8128000" y="2286000"/>
            <a:ext cx="1651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110°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8255000" y="3048000"/>
            <a:ext cx="1397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特殊沉头标准</a:t>
            </a:r>
            <a:endParaRPr lang="en-US" sz="1100"/>
          </a:p>
          <a:p>
            <a:pPr algn="ctr" marL="0" indent="0">
              <a:lnSpc>
                <a:spcPct val="116666"/>
              </a:lnSpc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汽车行业应用</a:t>
            </a:r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9969500" y="1905000"/>
            <a:ext cx="1651000" cy="2032000"/>
          </a:xfrm>
          <a:prstGeom prst="roundRect">
            <a:avLst>
              <a:gd name="adj" fmla="val 0"/>
            </a:avLst>
          </a:prstGeom>
          <a:gradFill rotWithShape="true">
            <a:gsLst>
              <a:gs pos="0">
                <a:srgbClr val="0D1326">
                  <a:alpha val="100000"/>
                </a:srgbClr>
              </a:gs>
              <a:gs pos="100000">
                <a:srgbClr val="1E293B">
                  <a:alpha val="100000"/>
                </a:srgbClr>
              </a:gs>
            </a:gsLst>
            <a:lin ang="5400000"/>
          </a:gra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9969500" y="2286000"/>
            <a:ext cx="1651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120°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10096500" y="3048000"/>
            <a:ext cx="1397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16666"/>
              </a:lnSpc>
              <a:defRPr/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大角度沉头孔</a:t>
            </a:r>
            <a:endParaRPr lang="en-US" sz="1100"/>
          </a:p>
          <a:p>
            <a:pPr algn="ctr" marL="0" indent="0">
              <a:lnSpc>
                <a:spcPct val="116666"/>
              </a:lnSpc>
            </a:pPr>
            <a:r>
              <a:rPr lang="en-US" b="false" i="false" strike="noStrike" u="none" sz="11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厚板倒角加工</a:t>
            </a:r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762000" y="4318000"/>
            <a:ext cx="10858500" cy="12700"/>
          </a:xfrm>
          <a:prstGeom prst="roundRect">
            <a:avLst>
              <a:gd name="adj" fmla="val 0"/>
            </a:avLst>
          </a:prstGeom>
          <a:solidFill>
            <a:srgbClr val="E2E8F0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762000" y="46355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角度选择建议</a:t>
            </a:r>
            <a:endParaRPr lang="en-US" sz="1100"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762000" y="5080000"/>
            <a:ext cx="10668000" cy="1270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41666"/>
              </a:lnSpc>
              <a:defRPr/>
            </a:pPr>
            <a:r>
              <a:rPr lang="en-US" b="false" i="false" strike="noStrike" u="none" sz="13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• 90°为最常用角度，适用于国标GB/T 68沉头螺丝，推荐优先选用</a:t>
            </a:r>
            <a:endParaRPr lang="en-US" sz="1100"/>
          </a:p>
          <a:p>
            <a:pPr algn="l" marL="0" indent="0">
              <a:lnSpc>
                <a:spcPct val="141666"/>
              </a:lnSpc>
            </a:pPr>
            <a:r>
              <a:rPr lang="en-US" b="false" i="false" strike="noStrike" u="none" sz="13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• 82°适用于ANSI/ASME B18.6.3美标沉头螺丝（UNC/UNF螺纹）</a:t>
            </a:r>
          </a:p>
          <a:p>
            <a:pPr algn="l" marL="0" indent="0">
              <a:lnSpc>
                <a:spcPct val="141666"/>
              </a:lnSpc>
            </a:pPr>
            <a:r>
              <a:rPr lang="en-US" b="false" i="false" strike="noStrike" u="none" sz="13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• 60°适用于浅沉头孔和薄板倒角去毛刺，120°适用于大角度沉头孔和厚板加工</a:t>
            </a:r>
          </a:p>
          <a:p>
            <a:pPr algn="l" marL="0" indent="0">
              <a:lnSpc>
                <a:spcPct val="141666"/>
              </a:lnSpc>
            </a:pPr>
            <a:r>
              <a:rPr lang="en-US" b="false" i="false" strike="noStrike" u="none" sz="13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• 100°/110°为特殊标准角度，适用于航空航天、汽车等特定行业标准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762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762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0D1326"/>
                </a:solidFill>
                <a:latin typeface="Noto Sans SC"/>
                <a:ea typeface="Noto Sans SC"/>
                <a:cs typeface="Noto Sans SC"/>
                <a:sym typeface="Noto Sans SC"/>
              </a:rPr>
              <a:t>尺寸规格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079500"/>
            <a:ext cx="762000" cy="381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27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头部直径与柄径标准对应关系，覆盖φ8-φ30全系列规格</a:t>
            </a:r>
            <a:endParaRPr lang="en-US" sz="1100"/>
          </a:p>
        </p:txBody>
      </p:sp>
      <p:graphicFrame>
        <p:nvGraphicFramePr>
          <p:cNvPr name="Table 6" id="6"/>
          <p:cNvGraphicFramePr>
            <a:graphicFrameLocks noGrp="true"/>
          </p:cNvGraphicFramePr>
          <p:nvPr/>
        </p:nvGraphicFramePr>
        <p:xfrm>
          <a:off x="762000" y="1905000"/>
          <a:ext cx="10668000" cy="3556000"/>
        </p:xfrm>
        <a:graphic>
          <a:graphicData uri="http://schemas.openxmlformats.org/drawingml/2006/table">
            <a:tbl>
              <a:tblPr>
                <a:effectLst/>
              </a:tblPr>
              <a:tblGrid>
                <a:gridCol w="1778000"/>
                <a:gridCol w="1778000"/>
                <a:gridCol w="1778000"/>
                <a:gridCol w="1778000"/>
                <a:gridCol w="1778000"/>
                <a:gridCol w="1778000"/>
              </a:tblGrid>
              <a:tr h="635000"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头部直径 (mm)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柄径 (mm)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夹持方式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适用底孔 (mm)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螺丝规格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FFFFFF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应用场景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D1326">
                        <a:alpha val="100000"/>
                      </a:srgbClr>
                    </a:solidFill>
                  </a:tcPr>
                </a:tc>
              </a:tr>
              <a:tr h="584200"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1E293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φ8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4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φ5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钻夹头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2-3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M2-M3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小型零件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84200"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1E293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φ10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4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φ6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钻夹头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3-4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M3-M4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电子电器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84200"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1E293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φ12/14/16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4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φ8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钻夹头/ER夹头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4-6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M4-M6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通用机械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84200"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1E293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φ20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4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φ10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ER夹头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6-10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M6-M10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模具制造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  <a:tr h="584200"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true" i="false" strike="noStrike" u="none" sz="1400">
                          <a:solidFill>
                            <a:srgbClr val="C9A66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φ25/30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400">
                          <a:solidFill>
                            <a:srgbClr val="C9A66B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φ12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ER夹头/侧固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10-20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M10-M20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 anchor="t" rtlCol="false"/>
                    <a:lstStyle/>
                    <a:p>
                      <a:pPr algn="ctr" marL="0" indent="0">
                        <a:lnSpc>
                          <a:spcPct val="100000"/>
                        </a:lnSpc>
                        <a:defRPr/>
                      </a:pPr>
                      <a:r>
                        <a:rPr lang="en-US" b="false" i="false" strike="noStrike" u="none" sz="1200">
                          <a:solidFill>
                            <a:srgbClr val="475569"/>
                          </a:solidFill>
                          <a:latin typeface="Noto Sans SC"/>
                          <a:ea typeface="Noto Sans SC"/>
                          <a:cs typeface="Noto Sans SC"/>
                          <a:sym typeface="Noto Sans SC"/>
                        </a:rPr>
                        <a:t>大型设备</a:t>
                      </a:r>
                      <a:endParaRPr lang="en-US" sz="1100"/>
                    </a:p>
                  </a:txBody>
                  <a:tcPr anchor="ctr" anchorCtr="false" marL="101600" marR="101600" marT="101600" marB="1016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name="AutoShape 7" id="7"/>
          <p:cNvSpPr/>
          <p:nvPr/>
        </p:nvSpPr>
        <p:spPr>
          <a:xfrm rot="0" flipH="false" flipV="false">
            <a:off x="762000" y="5778500"/>
            <a:ext cx="10668000" cy="762000"/>
          </a:xfrm>
          <a:prstGeom prst="roundRect">
            <a:avLst>
              <a:gd name="adj" fmla="val 0"/>
            </a:avLst>
          </a:prstGeom>
          <a:solidFill>
            <a:srgbClr val="FEF3C7">
              <a:alpha val="30000"/>
            </a:srgbClr>
          </a:solidFill>
          <a:ln w="12700" cmpd="sng" cap="flat">
            <a:solidFill>
              <a:srgbClr val="C9A66B">
                <a:alpha val="5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5943600"/>
            <a:ext cx="1016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785A28"/>
                </a:solidFill>
                <a:latin typeface="Noto Sans SC"/>
                <a:ea typeface="Noto Sans SC"/>
                <a:cs typeface="Noto Sans SC"/>
                <a:sym typeface="Noto Sans SC"/>
              </a:rPr>
              <a:t>提示：以上为标准规格，特殊规格可定制。去毛刺加工时，刀具直径应至少大于底孔直径的1/3，以保证加工稳定性。</a:t>
            </a:r>
            <a:endParaRPr lang="en-US" sz="1100"/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762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762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0D1326"/>
                </a:solidFill>
                <a:latin typeface="Noto Sans SC"/>
                <a:ea typeface="Noto Sans SC"/>
                <a:cs typeface="Noto Sans SC"/>
                <a:sym typeface="Noto Sans SC"/>
              </a:rPr>
              <a:t>产品结构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079500"/>
            <a:ext cx="762000" cy="381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27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倒角刀结构示意图及关键尺寸标注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1905000"/>
            <a:ext cx="6350000" cy="4318000"/>
          </a:xfrm>
          <a:prstGeom prst="roundRect">
            <a:avLst>
              <a:gd name="adj" fmla="val 0"/>
            </a:avLst>
          </a:prstGeom>
          <a:solidFill>
            <a:srgbClr val="F8FAFC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3556000" y="2794000"/>
            <a:ext cx="762000" cy="2286000"/>
          </a:xfrm>
          <a:prstGeom prst="roundRect">
            <a:avLst>
              <a:gd name="adj" fmla="val 0"/>
            </a:avLst>
          </a:prstGeom>
          <a:gradFill rotWithShape="true">
            <a:gsLst>
              <a:gs pos="0">
                <a:srgbClr val="B4B4B4">
                  <a:alpha val="100000"/>
                </a:srgbClr>
              </a:gs>
              <a:gs pos="50000">
                <a:srgbClr val="DCDCDC">
                  <a:alpha val="100000"/>
                </a:srgbClr>
              </a:gs>
              <a:gs pos="100000">
                <a:srgbClr val="B4B4B4">
                  <a:alpha val="100000"/>
                </a:srgbClr>
              </a:gs>
            </a:gsLst>
            <a:lin ang="0"/>
          </a:gradFill>
          <a:ln w="12700" cmpd="sng" cap="flat">
            <a:solidFill>
              <a:srgbClr val="646464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3175000" y="2032000"/>
            <a:ext cx="1524000" cy="1143000"/>
          </a:xfrm>
          <a:prstGeom prst="triangle">
            <a:avLst/>
          </a:prstGeom>
          <a:gradFill rotWithShape="true">
            <a:gsLst>
              <a:gs pos="0">
                <a:srgbClr val="C8C8C8">
                  <a:alpha val="100000"/>
                </a:srgbClr>
              </a:gs>
              <a:gs pos="100000">
                <a:srgbClr val="A0A0A0">
                  <a:alpha val="100000"/>
                </a:srgbClr>
              </a:gs>
            </a:gsLst>
            <a:lin ang="5400000"/>
          </a:gradFill>
          <a:ln w="12700" cmpd="sng" cap="flat">
            <a:solidFill>
              <a:srgbClr val="50505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cxnSp>
        <p:nvCxnSpPr>
          <p:cNvPr name="Connector 9" id="9"/>
          <p:cNvCxnSpPr/>
          <p:nvPr/>
        </p:nvCxnSpPr>
        <p:spPr>
          <a:xfrm rot="-31251" flipH="false" flipV="false">
            <a:off x="3238529" y="2597150"/>
            <a:ext cx="1397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C9A66B">
                <a:alpha val="100000"/>
              </a:srgbClr>
            </a:solidFill>
            <a:prstDash val="dash"/>
            <a:round/>
            <a:headEnd type="none" w="lg" len="lg"/>
            <a:tailEnd type="none" w="lg" len="lg"/>
          </a:ln>
        </p:spPr>
      </p:cxnSp>
      <p:cxnSp>
        <p:nvCxnSpPr>
          <p:cNvPr name="Connector 10" id="10"/>
          <p:cNvCxnSpPr/>
          <p:nvPr/>
        </p:nvCxnSpPr>
        <p:spPr>
          <a:xfrm rot="5359557" flipH="false" flipV="false">
            <a:off x="2698750" y="2628937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C9A66B">
                <a:alpha val="100000"/>
              </a:srgbClr>
            </a:solidFill>
            <a:prstDash val="dot"/>
            <a:round/>
            <a:headEnd type="none" w="med" len="med"/>
            <a:tailEnd type="none" w="med" len="med"/>
          </a:ln>
        </p:spPr>
      </p:cxnSp>
      <p:cxnSp>
        <p:nvCxnSpPr>
          <p:cNvPr name="Connector 11" id="11"/>
          <p:cNvCxnSpPr/>
          <p:nvPr/>
        </p:nvCxnSpPr>
        <p:spPr>
          <a:xfrm rot="5359557" flipH="false" flipV="false">
            <a:off x="4095750" y="2628937"/>
            <a:ext cx="10795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C9A66B">
                <a:alpha val="100000"/>
              </a:srgbClr>
            </a:solidFill>
            <a:prstDash val="dot"/>
            <a:round/>
            <a:headEnd type="none" w="med" len="med"/>
            <a:tailEnd type="none" w="med" len="med"/>
          </a:ln>
        </p:spPr>
      </p:cxnSp>
      <p:sp>
        <p:nvSpPr>
          <p:cNvPr name="AutoShape 12" id="12"/>
          <p:cNvSpPr/>
          <p:nvPr/>
        </p:nvSpPr>
        <p:spPr>
          <a:xfrm rot="0" flipH="false" flipV="false">
            <a:off x="5080000" y="2095500"/>
            <a:ext cx="1270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头部直径 D</a:t>
            </a:r>
            <a:endParaRPr lang="en-US" sz="1100"/>
          </a:p>
        </p:txBody>
      </p:sp>
      <p:cxnSp>
        <p:nvCxnSpPr>
          <p:cNvPr name="Connector 13" id="13"/>
          <p:cNvCxnSpPr/>
          <p:nvPr/>
        </p:nvCxnSpPr>
        <p:spPr>
          <a:xfrm rot="-57290" flipH="false" flipV="false">
            <a:off x="3556053" y="5327650"/>
            <a:ext cx="762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25400" cmpd="sng" cap="flat">
            <a:solidFill>
              <a:srgbClr val="3B82F6">
                <a:alpha val="100000"/>
              </a:srgbClr>
            </a:solidFill>
            <a:prstDash val="solid"/>
            <a:round/>
            <a:headEnd type="none" w="lg" len="lg"/>
            <a:tailEnd type="none" w="lg" len="lg"/>
          </a:ln>
        </p:spPr>
      </p:cxnSp>
      <p:cxnSp>
        <p:nvCxnSpPr>
          <p:cNvPr name="Connector 14" id="14"/>
          <p:cNvCxnSpPr/>
          <p:nvPr/>
        </p:nvCxnSpPr>
        <p:spPr>
          <a:xfrm rot="5228255" flipH="false" flipV="false">
            <a:off x="3429000" y="5327809"/>
            <a:ext cx="25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3B82F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name="Connector 15" id="15"/>
          <p:cNvCxnSpPr/>
          <p:nvPr/>
        </p:nvCxnSpPr>
        <p:spPr>
          <a:xfrm rot="5228255" flipH="false" flipV="false">
            <a:off x="4191000" y="5327809"/>
            <a:ext cx="254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3B82F6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16" id="16"/>
          <p:cNvSpPr/>
          <p:nvPr/>
        </p:nvSpPr>
        <p:spPr>
          <a:xfrm rot="0" flipH="false" flipV="false">
            <a:off x="3429000" y="5524500"/>
            <a:ext cx="1016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3B82F6"/>
                </a:solidFill>
                <a:latin typeface="Noto Sans SC"/>
                <a:ea typeface="Noto Sans SC"/>
                <a:cs typeface="Noto Sans SC"/>
                <a:sym typeface="Noto Sans SC"/>
              </a:rPr>
              <a:t>柄径 d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1905000" y="2222500"/>
            <a:ext cx="1016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DC2626"/>
                </a:solidFill>
                <a:latin typeface="Noto Sans SC"/>
                <a:ea typeface="Noto Sans SC"/>
                <a:cs typeface="Noto Sans SC"/>
                <a:sym typeface="Noto Sans SC"/>
              </a:rPr>
              <a:t>角度 α</a:t>
            </a:r>
            <a:endParaRPr lang="en-US" sz="1100"/>
          </a:p>
        </p:txBody>
      </p:sp>
      <p:cxnSp>
        <p:nvCxnSpPr>
          <p:cNvPr name="Connector 18" id="18"/>
          <p:cNvCxnSpPr/>
          <p:nvPr/>
        </p:nvCxnSpPr>
        <p:spPr>
          <a:xfrm rot="-316650" flipH="false" flipV="false">
            <a:off x="2348329" y="2501896"/>
            <a:ext cx="827939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C262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name="Connector 19" id="19"/>
          <p:cNvCxnSpPr/>
          <p:nvPr/>
        </p:nvCxnSpPr>
        <p:spPr>
          <a:xfrm rot="728146" flipH="false" flipV="false">
            <a:off x="2338699" y="2628911"/>
            <a:ext cx="847196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DC2626">
                <a:alpha val="100000"/>
              </a:srgbClr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name="AutoShape 20" id="20"/>
          <p:cNvSpPr/>
          <p:nvPr/>
        </p:nvSpPr>
        <p:spPr>
          <a:xfrm rot="0" flipH="false" flipV="false">
            <a:off x="5080000" y="2413000"/>
            <a:ext cx="1524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刃部（切削刃）</a:t>
            </a:r>
            <a:endParaRPr lang="en-US" sz="1100"/>
          </a:p>
        </p:txBody>
      </p:sp>
      <p:cxnSp>
        <p:nvCxnSpPr>
          <p:cNvPr name="Connector 21" id="21"/>
          <p:cNvCxnSpPr/>
          <p:nvPr/>
        </p:nvCxnSpPr>
        <p:spPr>
          <a:xfrm rot="-9619531" flipH="false" flipV="false">
            <a:off x="4686662" y="2470106"/>
            <a:ext cx="341958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475569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2" id="22"/>
          <p:cNvSpPr/>
          <p:nvPr/>
        </p:nvSpPr>
        <p:spPr>
          <a:xfrm rot="0" flipH="false" flipV="false">
            <a:off x="5080000" y="3683000"/>
            <a:ext cx="1524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柄部（夹持）</a:t>
            </a:r>
            <a:endParaRPr lang="en-US" sz="1100"/>
          </a:p>
        </p:txBody>
      </p:sp>
      <p:cxnSp>
        <p:nvCxnSpPr>
          <p:cNvPr name="Connector 23" id="23"/>
          <p:cNvCxnSpPr/>
          <p:nvPr/>
        </p:nvCxnSpPr>
        <p:spPr>
          <a:xfrm rot="10731254" flipH="false" flipV="false">
            <a:off x="4381437" y="3803650"/>
            <a:ext cx="635000" cy="12700"/>
          </a:xfrm>
          <a:prstGeom prst="straightConnector1">
            <a:avLst/>
          </a:prstGeom>
          <a:solidFill>
            <a:srgbClr val="DEE0E3">
              <a:alpha val="100000"/>
            </a:srgbClr>
          </a:solidFill>
          <a:ln w="12700" cmpd="sng" cap="flat">
            <a:solidFill>
              <a:srgbClr val="475569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name="AutoShape 24" id="24"/>
          <p:cNvSpPr/>
          <p:nvPr/>
        </p:nvSpPr>
        <p:spPr>
          <a:xfrm rot="0" flipH="false" flipV="false">
            <a:off x="7620000" y="1905000"/>
            <a:ext cx="3810000" cy="4318000"/>
          </a:xfrm>
          <a:prstGeom prst="roundRect">
            <a:avLst>
              <a:gd name="adj" fmla="val 0"/>
            </a:avLst>
          </a:prstGeom>
          <a:solidFill>
            <a:srgbClr val="0D132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5" id="25"/>
          <p:cNvSpPr/>
          <p:nvPr/>
        </p:nvSpPr>
        <p:spPr>
          <a:xfrm rot="0" flipH="false" flipV="false">
            <a:off x="7874000" y="2222500"/>
            <a:ext cx="330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关键尺寸参数</a:t>
            </a:r>
            <a:endParaRPr lang="en-US" sz="1100"/>
          </a:p>
        </p:txBody>
      </p:sp>
      <p:sp>
        <p:nvSpPr>
          <p:cNvPr name="AutoShape 26" id="26"/>
          <p:cNvSpPr/>
          <p:nvPr/>
        </p:nvSpPr>
        <p:spPr>
          <a:xfrm rot="0" flipH="false" flipV="false">
            <a:off x="7874000" y="2667000"/>
            <a:ext cx="3302000" cy="12700"/>
          </a:xfrm>
          <a:prstGeom prst="roundRect">
            <a:avLst>
              <a:gd name="adj" fmla="val 0"/>
            </a:avLst>
          </a:prstGeom>
          <a:solidFill>
            <a:srgbClr val="C9A66B">
              <a:alpha val="3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7" id="27"/>
          <p:cNvSpPr/>
          <p:nvPr/>
        </p:nvSpPr>
        <p:spPr>
          <a:xfrm rot="0" flipH="false" flipV="false">
            <a:off x="7874000" y="2921000"/>
            <a:ext cx="1524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头部直径 D</a:t>
            </a:r>
            <a:endParaRPr lang="en-US" sz="1100"/>
          </a:p>
        </p:txBody>
      </p:sp>
      <p:sp>
        <p:nvSpPr>
          <p:cNvPr name="AutoShape 28" id="28"/>
          <p:cNvSpPr/>
          <p:nvPr/>
        </p:nvSpPr>
        <p:spPr>
          <a:xfrm rot="0" flipH="false" flipV="false">
            <a:off x="9525000" y="2921000"/>
            <a:ext cx="1651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r" marL="0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φ8 - φ30 mm</a:t>
            </a:r>
            <a:endParaRPr lang="en-US" sz="1100"/>
          </a:p>
        </p:txBody>
      </p:sp>
      <p:sp>
        <p:nvSpPr>
          <p:cNvPr name="AutoShape 29" id="29"/>
          <p:cNvSpPr/>
          <p:nvPr/>
        </p:nvSpPr>
        <p:spPr>
          <a:xfrm rot="0" flipH="false" flipV="false">
            <a:off x="7874000" y="3365500"/>
            <a:ext cx="1524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柄径 d</a:t>
            </a:r>
            <a:endParaRPr lang="en-US" sz="1100"/>
          </a:p>
        </p:txBody>
      </p:sp>
      <p:sp>
        <p:nvSpPr>
          <p:cNvPr name="AutoShape 30" id="30"/>
          <p:cNvSpPr/>
          <p:nvPr/>
        </p:nvSpPr>
        <p:spPr>
          <a:xfrm rot="0" flipH="false" flipV="false">
            <a:off x="9525000" y="3365500"/>
            <a:ext cx="1651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r" marL="0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φ5 - φ12 mm</a:t>
            </a:r>
            <a:endParaRPr lang="en-US" sz="1100"/>
          </a:p>
        </p:txBody>
      </p:sp>
      <p:sp>
        <p:nvSpPr>
          <p:cNvPr name="AutoShape 31" id="31"/>
          <p:cNvSpPr/>
          <p:nvPr/>
        </p:nvSpPr>
        <p:spPr>
          <a:xfrm rot="0" flipH="false" flipV="false">
            <a:off x="7874000" y="3810000"/>
            <a:ext cx="1524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角度 α</a:t>
            </a:r>
            <a:endParaRPr lang="en-US" sz="1100"/>
          </a:p>
        </p:txBody>
      </p:sp>
      <p:sp>
        <p:nvSpPr>
          <p:cNvPr name="AutoShape 32" id="32"/>
          <p:cNvSpPr/>
          <p:nvPr/>
        </p:nvSpPr>
        <p:spPr>
          <a:xfrm rot="0" flipH="false" flipV="false">
            <a:off x="9525000" y="3810000"/>
            <a:ext cx="1651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r" marL="0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60° - 120°</a:t>
            </a:r>
            <a:endParaRPr lang="en-US" sz="1100"/>
          </a:p>
        </p:txBody>
      </p:sp>
      <p:sp>
        <p:nvSpPr>
          <p:cNvPr name="AutoShape 33" id="33"/>
          <p:cNvSpPr/>
          <p:nvPr/>
        </p:nvSpPr>
        <p:spPr>
          <a:xfrm rot="0" flipH="false" flipV="false">
            <a:off x="7874000" y="4254500"/>
            <a:ext cx="1524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刃数</a:t>
            </a:r>
            <a:endParaRPr lang="en-US" sz="1100"/>
          </a:p>
        </p:txBody>
      </p:sp>
      <p:sp>
        <p:nvSpPr>
          <p:cNvPr name="AutoShape 34" id="34"/>
          <p:cNvSpPr/>
          <p:nvPr/>
        </p:nvSpPr>
        <p:spPr>
          <a:xfrm rot="0" flipH="false" flipV="false">
            <a:off x="9525000" y="4254500"/>
            <a:ext cx="1651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r" marL="0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三刃 / 单刃</a:t>
            </a:r>
            <a:endParaRPr lang="en-US" sz="1100"/>
          </a:p>
        </p:txBody>
      </p:sp>
      <p:sp>
        <p:nvSpPr>
          <p:cNvPr name="AutoShape 35" id="35"/>
          <p:cNvSpPr/>
          <p:nvPr/>
        </p:nvSpPr>
        <p:spPr>
          <a:xfrm rot="0" flipH="false" flipV="false">
            <a:off x="7874000" y="4699000"/>
            <a:ext cx="1524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材质</a:t>
            </a:r>
            <a:endParaRPr lang="en-US" sz="1100"/>
          </a:p>
        </p:txBody>
      </p:sp>
      <p:sp>
        <p:nvSpPr>
          <p:cNvPr name="AutoShape 36" id="36"/>
          <p:cNvSpPr/>
          <p:nvPr/>
        </p:nvSpPr>
        <p:spPr>
          <a:xfrm rot="0" flipH="false" flipV="false">
            <a:off x="9525000" y="4699000"/>
            <a:ext cx="1651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r" marL="0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高钴高速钢</a:t>
            </a:r>
            <a:endParaRPr lang="en-US" sz="1100"/>
          </a:p>
        </p:txBody>
      </p:sp>
      <p:sp>
        <p:nvSpPr>
          <p:cNvPr name="AutoShape 37" id="37"/>
          <p:cNvSpPr/>
          <p:nvPr/>
        </p:nvSpPr>
        <p:spPr>
          <a:xfrm rot="0" flipH="false" flipV="false">
            <a:off x="7874000" y="5143500"/>
            <a:ext cx="1524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硬度</a:t>
            </a:r>
            <a:endParaRPr lang="en-US" sz="1100"/>
          </a:p>
        </p:txBody>
      </p:sp>
      <p:sp>
        <p:nvSpPr>
          <p:cNvPr name="AutoShape 38" id="38"/>
          <p:cNvSpPr/>
          <p:nvPr/>
        </p:nvSpPr>
        <p:spPr>
          <a:xfrm rot="0" flipH="false" flipV="false">
            <a:off x="9525000" y="5143500"/>
            <a:ext cx="1651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r" marL="0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HRC 65-68</a:t>
            </a:r>
            <a:endParaRPr lang="en-US" sz="1100"/>
          </a:p>
        </p:txBody>
      </p:sp>
      <p:sp>
        <p:nvSpPr>
          <p:cNvPr name="AutoShape 39" id="39"/>
          <p:cNvSpPr/>
          <p:nvPr/>
        </p:nvSpPr>
        <p:spPr>
          <a:xfrm rot="0" flipH="false" flipV="false">
            <a:off x="7874000" y="5588000"/>
            <a:ext cx="1524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3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标准</a:t>
            </a:r>
            <a:endParaRPr lang="en-US" sz="1100"/>
          </a:p>
        </p:txBody>
      </p:sp>
      <p:sp>
        <p:nvSpPr>
          <p:cNvPr name="AutoShape 40" id="40"/>
          <p:cNvSpPr/>
          <p:nvPr/>
        </p:nvSpPr>
        <p:spPr>
          <a:xfrm rot="0" flipH="false" flipV="false">
            <a:off x="9525000" y="5588000"/>
            <a:ext cx="1651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r" marL="0" indent="0">
              <a:lnSpc>
                <a:spcPct val="125000"/>
              </a:lnSpc>
              <a:defRPr/>
            </a:pPr>
            <a:r>
              <a:rPr lang="en-US" b="true" i="false" strike="noStrike" u="none" sz="13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DIN335 / 国标</a:t>
            </a:r>
            <a:endParaRPr lang="en-US" sz="1100"/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>
  <p:cSld>
    <p:bg>
      <p:bgPr>
        <a:solidFill>
          <a:srgbClr val="F8FAF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762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508000"/>
            <a:ext cx="762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0D1326"/>
                </a:solidFill>
                <a:latin typeface="Noto Sans SC"/>
                <a:ea typeface="Noto Sans SC"/>
                <a:cs typeface="Noto Sans SC"/>
                <a:sym typeface="Noto Sans SC"/>
              </a:rPr>
              <a:t>应用场景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079500"/>
            <a:ext cx="762000" cy="381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2700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广泛应用于机械制造、模具加工、电子电器、汽车零部件等行业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1905000"/>
            <a:ext cx="5080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762000" y="1905000"/>
            <a:ext cx="76200" cy="20320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143000" y="21590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D1326"/>
                </a:solidFill>
                <a:latin typeface="Noto Sans SC"/>
                <a:ea typeface="Noto Sans SC"/>
                <a:cs typeface="Noto Sans SC"/>
                <a:sym typeface="Noto Sans SC"/>
              </a:rPr>
              <a:t>沉头螺丝孔加工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1143000" y="2667000"/>
            <a:ext cx="4445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false" i="false" strike="noStrike" u="none" sz="13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加工沉头螺丝安装孔，使螺丝头部与工件表面平齐。适用于国标GB、美标ANSI、德标DIN等各种标准沉头螺丝的沉孔加工。</a:t>
            </a:r>
            <a:endParaRPr lang="en-US" sz="1100"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6350000" y="1905000"/>
            <a:ext cx="5080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6350000" y="1905000"/>
            <a:ext cx="76200" cy="2032000"/>
          </a:xfrm>
          <a:prstGeom prst="roundRect">
            <a:avLst>
              <a:gd name="adj" fmla="val 0"/>
            </a:avLst>
          </a:prstGeom>
          <a:solidFill>
            <a:srgbClr val="3B82F6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731000" y="21590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D1326"/>
                </a:solidFill>
                <a:latin typeface="Noto Sans SC"/>
                <a:ea typeface="Noto Sans SC"/>
                <a:cs typeface="Noto Sans SC"/>
                <a:sym typeface="Noto Sans SC"/>
              </a:rPr>
              <a:t>孔口去毛刺</a:t>
            </a:r>
            <a:endParaRPr lang="en-US" sz="1100"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731000" y="2667000"/>
            <a:ext cx="4445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false" i="false" strike="noStrike" u="none" sz="13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去除钻孔、冲孔后孔口边缘的毛刺和飞边，提高产品表面质量和安全性。适用于各种金属材料的孔口倒角和去毛刺加工。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762000" y="4191000"/>
            <a:ext cx="5080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762000" y="4191000"/>
            <a:ext cx="76200" cy="2032000"/>
          </a:xfrm>
          <a:prstGeom prst="roundRect">
            <a:avLst>
              <a:gd name="adj" fmla="val 0"/>
            </a:avLst>
          </a:prstGeom>
          <a:solidFill>
            <a:srgbClr val="10B981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1143000" y="44450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D1326"/>
                </a:solidFill>
                <a:latin typeface="Noto Sans SC"/>
                <a:ea typeface="Noto Sans SC"/>
                <a:cs typeface="Noto Sans SC"/>
                <a:sym typeface="Noto Sans SC"/>
              </a:rPr>
              <a:t>锪孔加工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1143000" y="4953000"/>
            <a:ext cx="4445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false" i="false" strike="noStrike" u="none" sz="13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加工圆柱形沉孔和锥形沉孔，用于螺栓头、螺母等紧固件的埋入安装。可保证紧固件安装后表面平整，不影响装配。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6350000" y="4191000"/>
            <a:ext cx="5080000" cy="2032000"/>
          </a:xfrm>
          <a:prstGeom prst="roundRect">
            <a:avLst>
              <a:gd name="adj" fmla="val 0"/>
            </a:avLst>
          </a:prstGeom>
          <a:solidFill>
            <a:srgbClr val="FFFFFF">
              <a:alpha val="100000"/>
            </a:srgbClr>
          </a:solidFill>
          <a:ln w="12700" cmpd="sng" cap="flat">
            <a:solidFill>
              <a:srgbClr val="E2E8F0">
                <a:alpha val="10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6350000" y="4191000"/>
            <a:ext cx="76200" cy="2032000"/>
          </a:xfrm>
          <a:prstGeom prst="roundRect">
            <a:avLst>
              <a:gd name="adj" fmla="val 0"/>
            </a:avLst>
          </a:prstGeom>
          <a:solidFill>
            <a:srgbClr val="EF4444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6731000" y="4445000"/>
            <a:ext cx="444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800">
                <a:solidFill>
                  <a:srgbClr val="0D1326"/>
                </a:solidFill>
                <a:latin typeface="Noto Sans SC"/>
                <a:ea typeface="Noto Sans SC"/>
                <a:cs typeface="Noto Sans SC"/>
                <a:sym typeface="Noto Sans SC"/>
              </a:rPr>
              <a:t>适用材料</a:t>
            </a:r>
            <a:endParaRPr lang="en-US" sz="1100"/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6731000" y="4953000"/>
            <a:ext cx="4445000" cy="1016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false" i="false" strike="noStrike" u="none" sz="1300">
                <a:solidFill>
                  <a:srgbClr val="475569"/>
                </a:solidFill>
                <a:latin typeface="Noto Sans SC"/>
                <a:ea typeface="Noto Sans SC"/>
                <a:cs typeface="Noto Sans SC"/>
                <a:sym typeface="Noto Sans SC"/>
              </a:rPr>
              <a:t>不锈钢、碳钢、合金钢、铜、铝、铸铁、工程塑料等多种材料。高钴钢材质特别适合加工不锈钢等难加工材料。</a:t>
            </a:r>
            <a:endParaRPr lang="en-US" sz="1100"/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>
  <p:cSld>
    <p:bg>
      <p:bgPr>
        <a:solidFill>
          <a:srgbClr val="0D1326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762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762000" y="635000"/>
            <a:ext cx="7620000" cy="508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28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非标定制服务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762000" y="1206500"/>
            <a:ext cx="762000" cy="381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762000" y="1460500"/>
            <a:ext cx="1066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4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接受特殊角度、特殊规格、特殊材质的非标定制，满足您的个性化加工需求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762000" y="2159000"/>
            <a:ext cx="2540000" cy="1778000"/>
          </a:xfrm>
          <a:prstGeom prst="roundRect">
            <a:avLst>
              <a:gd name="adj" fmla="val 0"/>
            </a:avLst>
          </a:prstGeom>
          <a:solidFill>
            <a:srgbClr val="1E293B">
              <a:alpha val="100000"/>
            </a:srgbClr>
          </a:solidFill>
          <a:ln w="12700" cmpd="sng" cap="flat">
            <a:solidFill>
              <a:srgbClr val="C9A66B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016000" y="2413000"/>
            <a:ext cx="203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特殊角度定制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1016000" y="2857500"/>
            <a:ext cx="203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30°-150°任意角度均可定制，满足特殊标准和特殊加工需求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3556000" y="2159000"/>
            <a:ext cx="2540000" cy="1778000"/>
          </a:xfrm>
          <a:prstGeom prst="roundRect">
            <a:avLst>
              <a:gd name="adj" fmla="val 0"/>
            </a:avLst>
          </a:prstGeom>
          <a:solidFill>
            <a:srgbClr val="1E293B">
              <a:alpha val="100000"/>
            </a:srgbClr>
          </a:solidFill>
          <a:ln w="12700" cmpd="sng" cap="flat">
            <a:solidFill>
              <a:srgbClr val="C9A66B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3810000" y="2413000"/>
            <a:ext cx="203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特殊规格定制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3810000" y="2857500"/>
            <a:ext cx="203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头部直径、柄径、刃长、总长均可按图纸定制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6350000" y="2159000"/>
            <a:ext cx="2540000" cy="1778000"/>
          </a:xfrm>
          <a:prstGeom prst="roundRect">
            <a:avLst>
              <a:gd name="adj" fmla="val 0"/>
            </a:avLst>
          </a:prstGeom>
          <a:solidFill>
            <a:srgbClr val="1E293B">
              <a:alpha val="100000"/>
            </a:srgbClr>
          </a:solidFill>
          <a:ln w="12700" cmpd="sng" cap="flat">
            <a:solidFill>
              <a:srgbClr val="C9A66B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6604000" y="2413000"/>
            <a:ext cx="2032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特殊材质定制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6604000" y="2857500"/>
            <a:ext cx="2032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高钴钢、硬质合金、粉末冶金等多种材质可选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9144000" y="2159000"/>
            <a:ext cx="2286000" cy="1778000"/>
          </a:xfrm>
          <a:prstGeom prst="roundRect">
            <a:avLst>
              <a:gd name="adj" fmla="val 0"/>
            </a:avLst>
          </a:prstGeom>
          <a:solidFill>
            <a:srgbClr val="1E293B">
              <a:alpha val="100000"/>
            </a:srgbClr>
          </a:solidFill>
          <a:ln w="12700" cmpd="sng" cap="flat">
            <a:solidFill>
              <a:srgbClr val="C9A66B">
                <a:alpha val="30000"/>
              </a:srgbClr>
            </a:solidFill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9398000" y="2413000"/>
            <a:ext cx="1778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涂层定制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9398000" y="2857500"/>
            <a:ext cx="1778000" cy="889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TiN、TiCN、TiAlN等涂层可选，提升刀具寿命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762000" y="4318000"/>
            <a:ext cx="10668000" cy="12700"/>
          </a:xfrm>
          <a:prstGeom prst="roundRect">
            <a:avLst>
              <a:gd name="adj" fmla="val 0"/>
            </a:avLst>
          </a:prstGeom>
          <a:solidFill>
            <a:srgbClr val="C9A66B">
              <a:alpha val="2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762000" y="4635500"/>
            <a:ext cx="254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定制流程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762000" y="5207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01</a:t>
            </a: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 提供图纸或样品</a:t>
            </a:r>
            <a:endParaRPr lang="en-US" sz="1100"/>
          </a:p>
          <a:p>
            <a:pPr algn="l" marL="0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说明加工需求和材料</a:t>
            </a:r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3302000" y="5207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02</a:t>
            </a: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 技术方案确认</a:t>
            </a:r>
            <a:endParaRPr lang="en-US" sz="1100"/>
          </a:p>
          <a:p>
            <a:pPr algn="l" marL="0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专业工程师评估报价</a:t>
            </a:r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5842000" y="5207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03</a:t>
            </a: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 样品制作</a:t>
            </a:r>
            <a:endParaRPr lang="en-US" sz="1100"/>
          </a:p>
          <a:p>
            <a:pPr algn="l" marL="0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3-7个工作日出样</a:t>
            </a:r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8382000" y="5207000"/>
            <a:ext cx="2286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04</a:t>
            </a: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 批量生产</a:t>
            </a:r>
            <a:endParaRPr lang="en-US" sz="1100"/>
          </a:p>
          <a:p>
            <a:pPr algn="l" marL="0" indent="0">
              <a:lnSpc>
                <a:spcPct val="125000"/>
              </a:lnSpc>
            </a:pPr>
            <a:r>
              <a:rPr lang="en-US" b="false" i="false" strike="noStrike" u="none" sz="1200">
                <a:solidFill>
                  <a:srgbClr val="94A3B8"/>
                </a:solidFill>
                <a:latin typeface="Noto Sans SC"/>
                <a:ea typeface="Noto Sans SC"/>
                <a:cs typeface="Noto Sans SC"/>
                <a:sym typeface="Noto Sans SC"/>
              </a:rPr>
              <a:t>确认后批量交付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gradFill rotWithShape="true">
          <a:gsLst>
            <a:gs pos="0">
              <a:srgbClr val="0D1326">
                <a:alpha val="100000"/>
              </a:srgbClr>
            </a:gs>
            <a:gs pos="100000">
              <a:srgbClr val="1E293B">
                <a:alpha val="100000"/>
              </a:srgbClr>
            </a:gs>
          </a:gsLst>
          <a:lin ang="270000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AutoShape 2" id="2"/>
          <p:cNvSpPr/>
          <p:nvPr/>
        </p:nvSpPr>
        <p:spPr>
          <a:xfrm rot="0" flipH="false" flipV="false">
            <a:off x="0" y="0"/>
            <a:ext cx="12192000" cy="1016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3" id="3"/>
          <p:cNvSpPr/>
          <p:nvPr/>
        </p:nvSpPr>
        <p:spPr>
          <a:xfrm rot="0" flipH="false" flipV="false">
            <a:off x="1016000" y="1016000"/>
            <a:ext cx="10160000" cy="635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3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联系我们</a:t>
            </a:r>
            <a:endParaRPr lang="en-US" sz="1100"/>
          </a:p>
        </p:txBody>
      </p:sp>
      <p:sp>
        <p:nvSpPr>
          <p:cNvPr name="AutoShape 4" id="4"/>
          <p:cNvSpPr/>
          <p:nvPr/>
        </p:nvSpPr>
        <p:spPr>
          <a:xfrm rot="0" flipH="false" flipV="false">
            <a:off x="1016000" y="1778000"/>
            <a:ext cx="1016000" cy="38100"/>
          </a:xfrm>
          <a:prstGeom prst="roundRect">
            <a:avLst>
              <a:gd name="adj" fmla="val 0"/>
            </a:avLst>
          </a:prstGeom>
          <a:solidFill>
            <a:srgbClr val="C9A66B">
              <a:alpha val="10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5" id="5"/>
          <p:cNvSpPr/>
          <p:nvPr/>
        </p:nvSpPr>
        <p:spPr>
          <a:xfrm rot="0" flipH="false" flipV="false">
            <a:off x="1016000" y="2095500"/>
            <a:ext cx="10160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false" i="false" strike="noStrike" u="none" sz="1600">
                <a:solidFill>
                  <a:srgbClr val="CBD5E1"/>
                </a:solidFill>
                <a:latin typeface="Noto Sans SC"/>
                <a:ea typeface="Noto Sans SC"/>
                <a:cs typeface="Noto Sans SC"/>
                <a:sym typeface="Noto Sans SC"/>
              </a:rPr>
              <a:t>东莞市立浩五金科技有限公司 · 专业刀具制造商</a:t>
            </a:r>
            <a:endParaRPr lang="en-US" sz="1100"/>
          </a:p>
        </p:txBody>
      </p:sp>
      <p:sp>
        <p:nvSpPr>
          <p:cNvPr name="AutoShape 6" id="6"/>
          <p:cNvSpPr/>
          <p:nvPr/>
        </p:nvSpPr>
        <p:spPr>
          <a:xfrm rot="0" flipH="false" flipV="false">
            <a:off x="1016000" y="2794000"/>
            <a:ext cx="4826000" cy="635000"/>
          </a:xfrm>
          <a:prstGeom prst="roundRect">
            <a:avLst>
              <a:gd name="adj" fmla="val 0"/>
            </a:avLst>
          </a:prstGeom>
          <a:solidFill>
            <a:srgbClr val="1E293B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7" id="7"/>
          <p:cNvSpPr/>
          <p:nvPr/>
        </p:nvSpPr>
        <p:spPr>
          <a:xfrm rot="0" flipH="false" flipV="false">
            <a:off x="1270000" y="2946400"/>
            <a:ext cx="1016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销售热线</a:t>
            </a:r>
            <a:endParaRPr lang="en-US" sz="1100"/>
          </a:p>
        </p:txBody>
      </p:sp>
      <p:sp>
        <p:nvSpPr>
          <p:cNvPr name="AutoShape 8" id="8"/>
          <p:cNvSpPr/>
          <p:nvPr/>
        </p:nvSpPr>
        <p:spPr>
          <a:xfrm rot="0" flipH="false" flipV="false">
            <a:off x="2413000" y="2921000"/>
            <a:ext cx="317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15818389531（微信同号）</a:t>
            </a:r>
            <a:endParaRPr lang="en-US" sz="1100"/>
          </a:p>
        </p:txBody>
      </p:sp>
      <p:sp>
        <p:nvSpPr>
          <p:cNvPr name="AutoShape 9" id="9"/>
          <p:cNvSpPr/>
          <p:nvPr/>
        </p:nvSpPr>
        <p:spPr>
          <a:xfrm rot="0" flipH="false" flipV="false">
            <a:off x="1016000" y="3619500"/>
            <a:ext cx="4826000" cy="635000"/>
          </a:xfrm>
          <a:prstGeom prst="roundRect">
            <a:avLst>
              <a:gd name="adj" fmla="val 0"/>
            </a:avLst>
          </a:prstGeom>
          <a:solidFill>
            <a:srgbClr val="1E293B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0" id="10"/>
          <p:cNvSpPr/>
          <p:nvPr/>
        </p:nvSpPr>
        <p:spPr>
          <a:xfrm rot="0" flipH="false" flipV="false">
            <a:off x="1270000" y="3771900"/>
            <a:ext cx="1016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微信号</a:t>
            </a:r>
            <a:endParaRPr lang="en-US" sz="1100"/>
          </a:p>
        </p:txBody>
      </p:sp>
      <p:sp>
        <p:nvSpPr>
          <p:cNvPr name="AutoShape 11" id="11"/>
          <p:cNvSpPr/>
          <p:nvPr/>
        </p:nvSpPr>
        <p:spPr>
          <a:xfrm rot="0" flipH="false" flipV="false">
            <a:off x="2413000" y="3746500"/>
            <a:ext cx="317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s15338372359</a:t>
            </a:r>
            <a:endParaRPr lang="en-US" sz="1100"/>
          </a:p>
        </p:txBody>
      </p:sp>
      <p:sp>
        <p:nvSpPr>
          <p:cNvPr name="AutoShape 12" id="12"/>
          <p:cNvSpPr/>
          <p:nvPr/>
        </p:nvSpPr>
        <p:spPr>
          <a:xfrm rot="0" flipH="false" flipV="false">
            <a:off x="1016000" y="4445000"/>
            <a:ext cx="4826000" cy="635000"/>
          </a:xfrm>
          <a:prstGeom prst="roundRect">
            <a:avLst>
              <a:gd name="adj" fmla="val 0"/>
            </a:avLst>
          </a:prstGeom>
          <a:solidFill>
            <a:srgbClr val="1E293B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3" id="13"/>
          <p:cNvSpPr/>
          <p:nvPr/>
        </p:nvSpPr>
        <p:spPr>
          <a:xfrm rot="0" flipH="false" flipV="false">
            <a:off x="1270000" y="4597400"/>
            <a:ext cx="1016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电子邮箱</a:t>
            </a:r>
            <a:endParaRPr lang="en-US" sz="1100"/>
          </a:p>
        </p:txBody>
      </p:sp>
      <p:sp>
        <p:nvSpPr>
          <p:cNvPr name="AutoShape 14" id="14"/>
          <p:cNvSpPr/>
          <p:nvPr/>
        </p:nvSpPr>
        <p:spPr>
          <a:xfrm rot="0" flipH="false" flipV="false">
            <a:off x="2413000" y="4572000"/>
            <a:ext cx="317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15818389531@139.com</a:t>
            </a:r>
            <a:endParaRPr lang="en-US" sz="1100"/>
          </a:p>
        </p:txBody>
      </p:sp>
      <p:sp>
        <p:nvSpPr>
          <p:cNvPr name="AutoShape 15" id="15"/>
          <p:cNvSpPr/>
          <p:nvPr/>
        </p:nvSpPr>
        <p:spPr>
          <a:xfrm rot="0" flipH="false" flipV="false">
            <a:off x="1016000" y="5270500"/>
            <a:ext cx="4826000" cy="635000"/>
          </a:xfrm>
          <a:prstGeom prst="roundRect">
            <a:avLst>
              <a:gd name="adj" fmla="val 0"/>
            </a:avLst>
          </a:prstGeom>
          <a:solidFill>
            <a:srgbClr val="1E293B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6" id="16"/>
          <p:cNvSpPr/>
          <p:nvPr/>
        </p:nvSpPr>
        <p:spPr>
          <a:xfrm rot="0" flipH="false" flipV="false">
            <a:off x="1270000" y="5422900"/>
            <a:ext cx="1016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2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官方网站</a:t>
            </a:r>
            <a:endParaRPr lang="en-US" sz="1100"/>
          </a:p>
        </p:txBody>
      </p:sp>
      <p:sp>
        <p:nvSpPr>
          <p:cNvPr name="AutoShape 17" id="17"/>
          <p:cNvSpPr/>
          <p:nvPr/>
        </p:nvSpPr>
        <p:spPr>
          <a:xfrm rot="0" flipH="false" flipV="false">
            <a:off x="2413000" y="5397500"/>
            <a:ext cx="3175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600">
                <a:solidFill>
                  <a:srgbClr val="FFFFFF"/>
                </a:solidFill>
                <a:latin typeface="Noto Sans SC"/>
                <a:ea typeface="Noto Sans SC"/>
                <a:cs typeface="Noto Sans SC"/>
                <a:sym typeface="Noto Sans SC"/>
              </a:rPr>
              <a:t>https://ybeck.cn</a:t>
            </a:r>
            <a:endParaRPr lang="en-US" sz="1100"/>
          </a:p>
        </p:txBody>
      </p:sp>
      <p:sp>
        <p:nvSpPr>
          <p:cNvPr name="AutoShape 18" id="18"/>
          <p:cNvSpPr/>
          <p:nvPr/>
        </p:nvSpPr>
        <p:spPr>
          <a:xfrm rot="0" flipH="false" flipV="false">
            <a:off x="6604000" y="2794000"/>
            <a:ext cx="4572000" cy="3111500"/>
          </a:xfrm>
          <a:prstGeom prst="roundRect">
            <a:avLst>
              <a:gd name="adj" fmla="val 0"/>
            </a:avLst>
          </a:prstGeom>
          <a:solidFill>
            <a:srgbClr val="1E293B">
              <a:alpha val="5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19" id="19"/>
          <p:cNvSpPr/>
          <p:nvPr/>
        </p:nvSpPr>
        <p:spPr>
          <a:xfrm rot="0" flipH="false" flipV="false">
            <a:off x="6858000" y="30480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公司地址</a:t>
            </a:r>
            <a:endParaRPr lang="en-US" sz="1100"/>
          </a:p>
        </p:txBody>
      </p:sp>
      <p:sp>
        <p:nvSpPr>
          <p:cNvPr name="AutoShape 20" id="20"/>
          <p:cNvSpPr/>
          <p:nvPr/>
        </p:nvSpPr>
        <p:spPr>
          <a:xfrm rot="0" flipH="false" flipV="false">
            <a:off x="6858000" y="3492500"/>
            <a:ext cx="4064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false" i="false" strike="noStrike" u="none" sz="1400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广东省东莞市长安镇新安横兴街四巷1号</a:t>
            </a:r>
            <a:endParaRPr lang="en-US" sz="1100"/>
          </a:p>
          <a:p>
            <a:pPr algn="l" marL="0" indent="0">
              <a:lnSpc>
                <a:spcPct val="133333"/>
              </a:lnSpc>
            </a:pPr>
            <a:r>
              <a:rPr lang="en-US" b="false" i="false" strike="noStrike" u="none" sz="1400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邮编：523850</a:t>
            </a:r>
          </a:p>
        </p:txBody>
      </p:sp>
      <p:sp>
        <p:nvSpPr>
          <p:cNvPr name="AutoShape 21" id="21"/>
          <p:cNvSpPr/>
          <p:nvPr/>
        </p:nvSpPr>
        <p:spPr>
          <a:xfrm rot="0" flipH="false" flipV="false">
            <a:off x="6858000" y="4381500"/>
            <a:ext cx="4064000" cy="12700"/>
          </a:xfrm>
          <a:prstGeom prst="roundRect">
            <a:avLst>
              <a:gd name="adj" fmla="val 0"/>
            </a:avLst>
          </a:prstGeom>
          <a:solidFill>
            <a:srgbClr val="C9A66B">
              <a:alpha val="20000"/>
            </a:srgbClr>
          </a:solidFill>
          <a:ln w="25400" cmpd="sng" cap="flat">
            <a:noFill/>
            <a:prstDash val="solid"/>
            <a:round/>
          </a:ln>
        </p:spPr>
        <p:txBody>
          <a:bodyPr anchor="ctr" rtlCol="false" vert="horz" wrap="square" lIns="63500" rIns="63500" tIns="63500" bIns="63500"/>
          <a:lstStyle/>
          <a:p>
            <a:pPr algn="ctr">
              <a:defRPr/>
            </a:pPr>
            <a:endParaRPr/>
          </a:p>
        </p:txBody>
      </p:sp>
      <p:sp>
        <p:nvSpPr>
          <p:cNvPr name="AutoShape 22" id="22"/>
          <p:cNvSpPr/>
          <p:nvPr/>
        </p:nvSpPr>
        <p:spPr>
          <a:xfrm rot="0" flipH="false" flipV="false">
            <a:off x="6858000" y="4572000"/>
            <a:ext cx="4064000" cy="381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25000"/>
              </a:lnSpc>
              <a:defRPr/>
            </a:pPr>
            <a:r>
              <a:rPr lang="en-US" b="true" i="false" strike="noStrike" u="none" sz="1400">
                <a:solidFill>
                  <a:srgbClr val="C9A66B"/>
                </a:solidFill>
                <a:latin typeface="Noto Sans SC"/>
                <a:ea typeface="Noto Sans SC"/>
                <a:cs typeface="Noto Sans SC"/>
                <a:sym typeface="Noto Sans SC"/>
              </a:rPr>
              <a:t>工作时间</a:t>
            </a:r>
            <a:endParaRPr lang="en-US" sz="1100"/>
          </a:p>
        </p:txBody>
      </p:sp>
      <p:sp>
        <p:nvSpPr>
          <p:cNvPr name="AutoShape 23" id="23"/>
          <p:cNvSpPr/>
          <p:nvPr/>
        </p:nvSpPr>
        <p:spPr>
          <a:xfrm rot="0" flipH="false" flipV="false">
            <a:off x="6858000" y="5016500"/>
            <a:ext cx="4064000" cy="7620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l" marL="0" indent="0">
              <a:lnSpc>
                <a:spcPct val="133333"/>
              </a:lnSpc>
              <a:defRPr/>
            </a:pPr>
            <a:r>
              <a:rPr lang="en-US" b="false" i="false" strike="noStrike" u="none" sz="1400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周一至周六 8:30 - 18:00</a:t>
            </a:r>
            <a:endParaRPr lang="en-US" sz="1100"/>
          </a:p>
          <a:p>
            <a:pPr algn="l" marL="0" indent="0">
              <a:lnSpc>
                <a:spcPct val="133333"/>
              </a:lnSpc>
            </a:pPr>
            <a:r>
              <a:rPr lang="en-US" b="false" i="false" strike="noStrike" u="none" sz="1400">
                <a:solidFill>
                  <a:srgbClr val="E2E8F0"/>
                </a:solidFill>
                <a:latin typeface="Noto Sans SC"/>
                <a:ea typeface="Noto Sans SC"/>
                <a:cs typeface="Noto Sans SC"/>
                <a:sym typeface="Noto Sans SC"/>
              </a:rPr>
              <a:t>紧急事务24小时可拨打</a:t>
            </a:r>
          </a:p>
        </p:txBody>
      </p:sp>
      <p:sp>
        <p:nvSpPr>
          <p:cNvPr name="AutoShape 24" id="24"/>
          <p:cNvSpPr/>
          <p:nvPr/>
        </p:nvSpPr>
        <p:spPr>
          <a:xfrm rot="0" flipH="false" flipV="false">
            <a:off x="1016000" y="6286500"/>
            <a:ext cx="10160000" cy="317500"/>
          </a:xfrm>
          <a:prstGeom prst="rect">
            <a:avLst/>
          </a:prstGeom>
          <a:noFill/>
          <a:ln w="12700" cmpd="sng" cap="flat">
            <a:noFill/>
            <a:prstDash val="solid"/>
            <a:round/>
          </a:ln>
        </p:spPr>
        <p:txBody>
          <a:bodyPr anchor="ctr" rtlCol="false" anchorCtr="false" vert="horz" wrap="square" lIns="0" rIns="0" tIns="0" bIns="0"/>
          <a:lstStyle/>
          <a:p>
            <a:pPr algn="ctr" marL="0" indent="0">
              <a:lnSpc>
                <a:spcPct val="125000"/>
              </a:lnSpc>
              <a:defRPr/>
            </a:pPr>
            <a:r>
              <a:rPr lang="en-US" b="false" i="false" strike="noStrike" u="none" sz="1100">
                <a:solidFill>
                  <a:srgbClr val="64748B"/>
                </a:solidFill>
                <a:latin typeface="Noto Sans SC"/>
                <a:ea typeface="Noto Sans SC"/>
                <a:cs typeface="Noto Sans SC"/>
                <a:sym typeface="Noto Sans SC"/>
              </a:rPr>
              <a:t>立浩科技 · 专业倒角刀制造商 · 源头工厂直供 · 品质保证</a:t>
            </a:r>
            <a:endParaRPr lang="en-US" sz="1100"/>
          </a:p>
        </p:txBody>
      </p:sp>
      <p:pic>
        <p:nvPicPr>
          <p:cNvPr name="Picture 25" id="25"/>
          <p:cNvPicPr>
            <a:picLocks noChangeAspect="true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0" y="6190112"/>
            <a:ext cx="1524000" cy="66788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默认主题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